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6"/>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396" r:id="rId28"/>
    <p:sldId id="279" r:id="rId29"/>
    <p:sldId id="413" r:id="rId30"/>
    <p:sldId id="402" r:id="rId31"/>
    <p:sldId id="420" r:id="rId32"/>
    <p:sldId id="284" r:id="rId33"/>
    <p:sldId id="399" r:id="rId34"/>
    <p:sldId id="285" r:id="rId35"/>
    <p:sldId id="407" r:id="rId36"/>
    <p:sldId id="414" r:id="rId37"/>
    <p:sldId id="405" r:id="rId38"/>
    <p:sldId id="298" r:id="rId39"/>
    <p:sldId id="398" r:id="rId40"/>
    <p:sldId id="300" r:id="rId41"/>
    <p:sldId id="301" r:id="rId42"/>
    <p:sldId id="406" r:id="rId43"/>
    <p:sldId id="306" r:id="rId44"/>
    <p:sldId id="395" r:id="rId45"/>
    <p:sldId id="353" r:id="rId46"/>
    <p:sldId id="354" r:id="rId47"/>
    <p:sldId id="355" r:id="rId48"/>
    <p:sldId id="390" r:id="rId49"/>
    <p:sldId id="358" r:id="rId50"/>
    <p:sldId id="391" r:id="rId51"/>
    <p:sldId id="360" r:id="rId52"/>
    <p:sldId id="362" r:id="rId53"/>
    <p:sldId id="417" r:id="rId54"/>
    <p:sldId id="422" r:id="rId55"/>
    <p:sldId id="363" r:id="rId56"/>
    <p:sldId id="364" r:id="rId57"/>
    <p:sldId id="365" r:id="rId58"/>
    <p:sldId id="366" r:id="rId59"/>
    <p:sldId id="367" r:id="rId60"/>
    <p:sldId id="368" r:id="rId61"/>
    <p:sldId id="369" r:id="rId62"/>
    <p:sldId id="370" r:id="rId63"/>
    <p:sldId id="371" r:id="rId64"/>
    <p:sldId id="386" r:id="rId65"/>
    <p:sldId id="412" r:id="rId66"/>
    <p:sldId id="423" r:id="rId67"/>
    <p:sldId id="372" r:id="rId68"/>
    <p:sldId id="382" r:id="rId69"/>
    <p:sldId id="381" r:id="rId70"/>
    <p:sldId id="374" r:id="rId71"/>
    <p:sldId id="375" r:id="rId72"/>
    <p:sldId id="376" r:id="rId73"/>
    <p:sldId id="404" r:id="rId74"/>
    <p:sldId id="379" r:id="rId75"/>
    <p:sldId id="377" r:id="rId76"/>
    <p:sldId id="378" r:id="rId77"/>
    <p:sldId id="380" r:id="rId78"/>
    <p:sldId id="387" r:id="rId79"/>
    <p:sldId id="392" r:id="rId80"/>
    <p:sldId id="385" r:id="rId81"/>
    <p:sldId id="416" r:id="rId82"/>
    <p:sldId id="393" r:id="rId83"/>
    <p:sldId id="384" r:id="rId84"/>
    <p:sldId id="424" r:id="rId8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72" d="100"/>
          <a:sy n="72" d="100"/>
        </p:scale>
        <p:origin x="132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413"/>
          <a:ext cx="3711575"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413"/>
        <a:ext cx="3711575" cy="1065600"/>
      </dsp:txXfrm>
    </dsp:sp>
    <dsp:sp modelId="{75826E61-882F-4E42-B2DE-53BD198C8B82}">
      <dsp:nvSpPr>
        <dsp:cNvPr id="0" name=""/>
        <dsp:cNvSpPr/>
      </dsp:nvSpPr>
      <dsp:spPr>
        <a:xfrm>
          <a:off x="0" y="1076013"/>
          <a:ext cx="3711575"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013"/>
        <a:ext cx="3711575"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53</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1/5/2024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1/5/2024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1/5/2024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png"/><Relationship Id="rId4" Type="http://schemas.openxmlformats.org/officeDocument/2006/relationships/image" Target="../media/image670.png"/><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4"/>
                <a:ext cx="5848350" cy="4803775"/>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4"/>
                <a:ext cx="5848350" cy="4803775"/>
              </a:xfrm>
              <a:blipFill>
                <a:blip r:embed="rId3"/>
                <a:stretch>
                  <a:fillRect l="-938" r="-729" b="-127"/>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1977941152"/>
              </p:ext>
            </p:extLst>
          </p:nvPr>
        </p:nvGraphicFramePr>
        <p:xfrm>
          <a:off x="814608" y="1471214"/>
          <a:ext cx="3711575" cy="2762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grpSp>
        <p:nvGrpSpPr>
          <p:cNvPr id="5" name="Group 4">
            <a:extLst>
              <a:ext uri="{FF2B5EF4-FFF2-40B4-BE49-F238E27FC236}">
                <a16:creationId xmlns:a16="http://schemas.microsoft.com/office/drawing/2014/main" id="{F18EA982-9CB9-BAED-368B-97D2222517D5}"/>
              </a:ext>
            </a:extLst>
          </p:cNvPr>
          <p:cNvGrpSpPr/>
          <p:nvPr/>
        </p:nvGrpSpPr>
        <p:grpSpPr>
          <a:xfrm>
            <a:off x="3443345" y="3786606"/>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Cycles vs.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058423"/>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37791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06790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377727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0635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37583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08349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03724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377727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034697"/>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03469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33556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32397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473232"/>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169857"/>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113908"/>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387466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510594"/>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5013360" y="3530521"/>
            <a:ext cx="2614498" cy="553998"/>
          </a:xfrm>
          <a:prstGeom prst="rect">
            <a:avLst/>
          </a:prstGeom>
          <a:noFill/>
        </p:spPr>
        <p:txBody>
          <a:bodyPr wrap="none" rtlCol="0">
            <a:spAutoFit/>
          </a:bodyPr>
          <a:lstStyle/>
          <a:p>
            <a:pPr algn="ctr"/>
            <a:r>
              <a:rPr lang="en-US" b="1" dirty="0"/>
              <a:t>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14384"/>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5183748" y="442351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96904" y="159127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680026" y="3569525"/>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865428" y="439447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851616" y="483455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30</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a:t>
                </a:r>
                <a:r>
                  <a:rPr lang="en-US" sz="2400" b="1" dirty="0"/>
                  <a:t>priority queue </a:t>
                </a:r>
                <a:r>
                  <a:rPr lang="en-US" sz="2400" dirty="0"/>
                  <a:t>ordered by lower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(cost of all actions starting from the initial state).</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dirty="0"/>
              <a:t>Cycle checking checks only the current path. </a:t>
            </a:r>
            <a:br>
              <a:rPr lang="en-US" sz="2000" dirty="0"/>
            </a:br>
            <a:br>
              <a:rPr lang="en-US" sz="2000" dirty="0"/>
            </a:br>
            <a:r>
              <a:rPr lang="en-US" sz="2000" dirty="0"/>
              <a:t>Redundant paths 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7329" y="1524003"/>
                <a:ext cx="4508847" cy="2722802"/>
              </a:xfrm>
            </p:spPr>
            <p:txBody>
              <a:bodyPr>
                <a:normAutofit fontScale="925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br>
                  <a:rPr lang="en-US" sz="2000" i="1" dirty="0">
                    <a:latin typeface="Cambria Math" panose="02040503050406030204" pitchFamily="18" charset="0"/>
                  </a:rPr>
                </a:br>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7329" y="1524003"/>
                <a:ext cx="4508847" cy="2722802"/>
              </a:xfrm>
              <a:blipFill>
                <a:blip r:embed="rId5"/>
                <a:stretch>
                  <a:fillRect l="-1486" t="-2908" b="-246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876800"/>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20" grpId="0" animBg="1"/>
      <p:bldP spid="25" grpId="0" animBg="1"/>
      <p:bldP spid="45" grpId="0"/>
      <p:bldP spid="38" grpId="0" animBg="1"/>
      <p:bldP spid="39" grpId="0"/>
      <p:bldP spid="40" grpId="0" animBg="1"/>
      <p:bldP spid="44" grpId="0" animBg="1"/>
      <p:bldP spid="46" grpId="0" animBg="1"/>
      <p:bldP spid="54" grpId="0" animBg="1"/>
      <p:bldP spid="55" grpId="0"/>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799"/>
                <a:ext cx="4508847" cy="5045072"/>
              </a:xfrm>
            </p:spPr>
            <p:txBody>
              <a:bodyPr>
                <a:normAutofit/>
              </a:bodyPr>
              <a:lstStyle/>
              <a:p>
                <a:pPr marL="0" indent="0">
                  <a:buNone/>
                </a:pPr>
                <a:r>
                  <a:rPr lang="en-US" dirty="0"/>
                  <a:t>We use the notation: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endParaRPr lang="en-US" sz="2000" b="0" dirty="0"/>
              </a:p>
              <a:p>
                <a:pPr marL="0" indent="0">
                  <a:buNone/>
                </a:pPr>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As </a:t>
                </a:r>
                <a:r>
                  <a:rPr lang="en-US" sz="2000"/>
                  <a:t>a table</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799"/>
                <a:ext cx="4508847" cy="5045072"/>
              </a:xfrm>
              <a:blipFill>
                <a:blip r:embed="rId5"/>
                <a:stretch>
                  <a:fillRect l="-1622" t="-1329"/>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2562641"/>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1816477916"/>
                  </p:ext>
                </p:extLst>
              </p:nvPr>
            </p:nvGraphicFramePr>
            <p:xfrm>
              <a:off x="3435895" y="2584624"/>
              <a:ext cx="1371600" cy="26746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1"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982531683"/>
                      </a:ext>
                    </a:extLst>
                  </a:tr>
                  <a:tr h="274320">
                    <a:tc>
                      <a:txBody>
                        <a:bodyPr/>
                        <a:lstStyle/>
                        <a:p>
                          <a:r>
                            <a:rPr lang="en-US" dirty="0"/>
                            <a:t>1</a:t>
                          </a:r>
                        </a:p>
                      </a:txBody>
                      <a:tcPr/>
                    </a:tc>
                    <a:tc>
                      <a:txBody>
                        <a:bodyPr/>
                        <a:lstStyle/>
                        <a:p>
                          <a:r>
                            <a:rPr lang="en-US" dirty="0"/>
                            <a:t>S</a:t>
                          </a:r>
                        </a:p>
                      </a:txBody>
                      <a:tcPr/>
                    </a:tc>
                    <a:tc>
                      <a:txBody>
                        <a:bodyPr/>
                        <a:lstStyle/>
                        <a:p>
                          <a:r>
                            <a:rPr lang="en-US" dirty="0"/>
                            <a:t>2</a:t>
                          </a:r>
                        </a:p>
                      </a:txBody>
                      <a:tcPr/>
                    </a:tc>
                    <a:extLst>
                      <a:ext uri="{0D108BD9-81ED-4DB2-BD59-A6C34878D82A}">
                        <a16:rowId xmlns:a16="http://schemas.microsoft.com/office/drawing/2014/main" val="2106318447"/>
                      </a:ext>
                    </a:extLst>
                  </a:tr>
                  <a:tr h="274320">
                    <a:tc>
                      <a:txBody>
                        <a:bodyPr/>
                        <a:lstStyle/>
                        <a:p>
                          <a:r>
                            <a:rPr lang="en-US" dirty="0"/>
                            <a:t>2</a:t>
                          </a:r>
                        </a:p>
                      </a:txBody>
                      <a:tcPr/>
                    </a:tc>
                    <a:tc>
                      <a:txBody>
                        <a:bodyPr/>
                        <a:lstStyle/>
                        <a:p>
                          <a:r>
                            <a:rPr lang="en-US" dirty="0"/>
                            <a:t>N</a:t>
                          </a:r>
                        </a:p>
                      </a:txBody>
                      <a:tcPr/>
                    </a:tc>
                    <a:tc>
                      <a:txBody>
                        <a:bodyPr/>
                        <a:lstStyle/>
                        <a:p>
                          <a:r>
                            <a:rPr lang="en-US" dirty="0"/>
                            <a:t>1</a:t>
                          </a:r>
                        </a:p>
                      </a:txBody>
                      <a:tcPr/>
                    </a:tc>
                    <a:extLst>
                      <a:ext uri="{0D108BD9-81ED-4DB2-BD59-A6C34878D82A}">
                        <a16:rowId xmlns:a16="http://schemas.microsoft.com/office/drawing/2014/main" val="2559476360"/>
                      </a:ext>
                    </a:extLst>
                  </a:tr>
                  <a:tr h="274320">
                    <a:tc>
                      <a:txBody>
                        <a:bodyPr/>
                        <a:lstStyle/>
                        <a:p>
                          <a:r>
                            <a:rPr lang="en-US" dirty="0"/>
                            <a:t>2</a:t>
                          </a:r>
                        </a:p>
                      </a:txBody>
                      <a:tcPr/>
                    </a:tc>
                    <a:tc>
                      <a:txBody>
                        <a:bodyPr/>
                        <a:lstStyle/>
                        <a:p>
                          <a:r>
                            <a:rPr lang="en-US" dirty="0"/>
                            <a:t>S</a:t>
                          </a:r>
                        </a:p>
                      </a:txBody>
                      <a:tcPr/>
                    </a:tc>
                    <a:tc>
                      <a:txBody>
                        <a:bodyPr/>
                        <a:lstStyle/>
                        <a:p>
                          <a:r>
                            <a:rPr lang="en-US" dirty="0"/>
                            <a:t>3</a:t>
                          </a:r>
                        </a:p>
                      </a:txBody>
                      <a:tcPr/>
                    </a:tc>
                    <a:extLst>
                      <a:ext uri="{0D108BD9-81ED-4DB2-BD59-A6C34878D82A}">
                        <a16:rowId xmlns:a16="http://schemas.microsoft.com/office/drawing/2014/main" val="1509338056"/>
                      </a:ext>
                    </a:extLst>
                  </a:tr>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832977166"/>
                      </a:ext>
                    </a:extLst>
                  </a:tr>
                  <a:tr h="274320">
                    <a:tc>
                      <a:txBody>
                        <a:bodyPr/>
                        <a:lstStyle/>
                        <a:p>
                          <a:r>
                            <a:rPr lang="en-US" dirty="0"/>
                            <a:t>4</a:t>
                          </a:r>
                        </a:p>
                      </a:txBody>
                      <a:tcPr/>
                    </a:tc>
                    <a:tc>
                      <a:txBody>
                        <a:bodyPr/>
                        <a:lstStyle/>
                        <a:p>
                          <a:r>
                            <a:rPr lang="en-US" dirty="0"/>
                            <a:t>E</a:t>
                          </a:r>
                        </a:p>
                      </a:txBody>
                      <a:tcPr/>
                    </a:tc>
                    <a:tc>
                      <a:txBody>
                        <a:bodyPr/>
                        <a:lstStyle/>
                        <a:p>
                          <a:r>
                            <a:rPr lang="en-US" dirty="0"/>
                            <a:t>a</a:t>
                          </a:r>
                        </a:p>
                      </a:txBody>
                      <a:tcPr/>
                    </a:tc>
                    <a:extLst>
                      <a:ext uri="{0D108BD9-81ED-4DB2-BD59-A6C34878D82A}">
                        <a16:rowId xmlns:a16="http://schemas.microsoft.com/office/drawing/2014/main" val="1157999032"/>
                      </a:ext>
                    </a:extLst>
                  </a:tr>
                  <a:tr h="274320">
                    <a:tc>
                      <a:txBody>
                        <a:bodyPr/>
                        <a:lstStyle/>
                        <a:p>
                          <a:r>
                            <a:rPr lang="en-US" dirty="0"/>
                            <a:t>4</a:t>
                          </a:r>
                        </a:p>
                      </a:txBody>
                      <a:tcPr/>
                    </a:tc>
                    <a:tc>
                      <a:txBody>
                        <a:bodyPr/>
                        <a:lstStyle/>
                        <a:p>
                          <a:r>
                            <a:rPr lang="en-US" dirty="0"/>
                            <a:t>S</a:t>
                          </a:r>
                        </a:p>
                      </a:txBody>
                      <a:tcPr/>
                    </a:tc>
                    <a:tc>
                      <a:txBody>
                        <a:bodyPr/>
                        <a:lstStyle/>
                        <a:p>
                          <a:r>
                            <a:rPr lang="en-US" dirty="0"/>
                            <a:t>5</a:t>
                          </a:r>
                        </a:p>
                      </a:txBody>
                      <a:tcPr/>
                    </a:tc>
                    <a:extLst>
                      <a:ext uri="{0D108BD9-81ED-4DB2-BD59-A6C34878D82A}">
                        <a16:rowId xmlns:a16="http://schemas.microsoft.com/office/drawing/2014/main" val="664075840"/>
                      </a:ext>
                    </a:extLst>
                  </a:tr>
                  <a:tr h="274320">
                    <a:tc>
                      <a:txBody>
                        <a:bodyPr/>
                        <a:lstStyle/>
                        <a:p>
                          <a:r>
                            <a:rPr lang="en-US" dirty="0"/>
                            <a:t>4</a:t>
                          </a:r>
                        </a:p>
                      </a:txBody>
                      <a:tcPr/>
                    </a:tc>
                    <a:tc>
                      <a:txBody>
                        <a:bodyPr/>
                        <a:lstStyle/>
                        <a:p>
                          <a:r>
                            <a:rPr lang="en-US" dirty="0"/>
                            <a:t>N</a:t>
                          </a:r>
                        </a:p>
                      </a:txBody>
                      <a:tcPr/>
                    </a:tc>
                    <a:tc>
                      <a:txBody>
                        <a:bodyPr/>
                        <a:lstStyle/>
                        <a:p>
                          <a:r>
                            <a:rPr lang="en-US" dirty="0"/>
                            <a:t>3</a:t>
                          </a:r>
                        </a:p>
                      </a:txBody>
                      <a:tcPr/>
                    </a:tc>
                    <a:extLst>
                      <a:ext uri="{0D108BD9-81ED-4DB2-BD59-A6C34878D82A}">
                        <a16:rowId xmlns:a16="http://schemas.microsoft.com/office/drawing/2014/main" val="524532115"/>
                      </a:ext>
                    </a:extLst>
                  </a:tr>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1816477916"/>
                  </p:ext>
                </p:extLst>
              </p:nvPr>
            </p:nvGraphicFramePr>
            <p:xfrm>
              <a:off x="3435895" y="2584624"/>
              <a:ext cx="1371600" cy="26746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97180">
                    <a:tc>
                      <a:txBody>
                        <a:bodyPr/>
                        <a:lstStyle/>
                        <a:p>
                          <a:endParaRPr lang="en-US"/>
                        </a:p>
                      </a:txBody>
                      <a:tcPr>
                        <a:blipFill>
                          <a:blip r:embed="rId6"/>
                          <a:stretch>
                            <a:fillRect l="-1333" t="-2041" r="-206667" b="-818367"/>
                          </a:stretch>
                        </a:blipFill>
                      </a:tcPr>
                    </a:tc>
                    <a:tc>
                      <a:txBody>
                        <a:bodyPr/>
                        <a:lstStyle/>
                        <a:p>
                          <a:endParaRPr lang="en-US"/>
                        </a:p>
                      </a:txBody>
                      <a:tcPr>
                        <a:blipFill>
                          <a:blip r:embed="rId6"/>
                          <a:stretch>
                            <a:fillRect l="-100000" t="-2041" r="-103947" b="-818367"/>
                          </a:stretch>
                        </a:blipFill>
                      </a:tcPr>
                    </a:tc>
                    <a:tc>
                      <a:txBody>
                        <a:bodyPr/>
                        <a:lstStyle/>
                        <a:p>
                          <a:endParaRPr lang="en-US"/>
                        </a:p>
                      </a:txBody>
                      <a:tcPr>
                        <a:blipFill>
                          <a:blip r:embed="rId6"/>
                          <a:stretch>
                            <a:fillRect l="-202667" t="-2041" r="-5333" b="-818367"/>
                          </a:stretch>
                        </a:blipFill>
                      </a:tcPr>
                    </a:tc>
                    <a:extLst>
                      <a:ext uri="{0D108BD9-81ED-4DB2-BD59-A6C34878D82A}">
                        <a16:rowId xmlns:a16="http://schemas.microsoft.com/office/drawing/2014/main" val="3982531683"/>
                      </a:ext>
                    </a:extLst>
                  </a:tr>
                  <a:tr h="297180">
                    <a:tc>
                      <a:txBody>
                        <a:bodyPr/>
                        <a:lstStyle/>
                        <a:p>
                          <a:r>
                            <a:rPr lang="en-US" dirty="0"/>
                            <a:t>1</a:t>
                          </a:r>
                        </a:p>
                      </a:txBody>
                      <a:tcPr/>
                    </a:tc>
                    <a:tc>
                      <a:txBody>
                        <a:bodyPr/>
                        <a:lstStyle/>
                        <a:p>
                          <a:r>
                            <a:rPr lang="en-US" dirty="0"/>
                            <a:t>S</a:t>
                          </a:r>
                        </a:p>
                      </a:txBody>
                      <a:tcPr/>
                    </a:tc>
                    <a:tc>
                      <a:txBody>
                        <a:bodyPr/>
                        <a:lstStyle/>
                        <a:p>
                          <a:r>
                            <a:rPr lang="en-US" dirty="0"/>
                            <a:t>2</a:t>
                          </a:r>
                        </a:p>
                      </a:txBody>
                      <a:tcPr/>
                    </a:tc>
                    <a:extLst>
                      <a:ext uri="{0D108BD9-81ED-4DB2-BD59-A6C34878D82A}">
                        <a16:rowId xmlns:a16="http://schemas.microsoft.com/office/drawing/2014/main" val="2106318447"/>
                      </a:ext>
                    </a:extLst>
                  </a:tr>
                  <a:tr h="297180">
                    <a:tc>
                      <a:txBody>
                        <a:bodyPr/>
                        <a:lstStyle/>
                        <a:p>
                          <a:r>
                            <a:rPr lang="en-US" dirty="0"/>
                            <a:t>2</a:t>
                          </a:r>
                        </a:p>
                      </a:txBody>
                      <a:tcPr/>
                    </a:tc>
                    <a:tc>
                      <a:txBody>
                        <a:bodyPr/>
                        <a:lstStyle/>
                        <a:p>
                          <a:r>
                            <a:rPr lang="en-US" dirty="0"/>
                            <a:t>N</a:t>
                          </a:r>
                        </a:p>
                      </a:txBody>
                      <a:tcPr/>
                    </a:tc>
                    <a:tc>
                      <a:txBody>
                        <a:bodyPr/>
                        <a:lstStyle/>
                        <a:p>
                          <a:r>
                            <a:rPr lang="en-US" dirty="0"/>
                            <a:t>1</a:t>
                          </a:r>
                        </a:p>
                      </a:txBody>
                      <a:tcPr/>
                    </a:tc>
                    <a:extLst>
                      <a:ext uri="{0D108BD9-81ED-4DB2-BD59-A6C34878D82A}">
                        <a16:rowId xmlns:a16="http://schemas.microsoft.com/office/drawing/2014/main" val="2559476360"/>
                      </a:ext>
                    </a:extLst>
                  </a:tr>
                  <a:tr h="297180">
                    <a:tc>
                      <a:txBody>
                        <a:bodyPr/>
                        <a:lstStyle/>
                        <a:p>
                          <a:r>
                            <a:rPr lang="en-US" dirty="0"/>
                            <a:t>2</a:t>
                          </a:r>
                        </a:p>
                      </a:txBody>
                      <a:tcPr/>
                    </a:tc>
                    <a:tc>
                      <a:txBody>
                        <a:bodyPr/>
                        <a:lstStyle/>
                        <a:p>
                          <a:r>
                            <a:rPr lang="en-US" dirty="0"/>
                            <a:t>S</a:t>
                          </a:r>
                        </a:p>
                      </a:txBody>
                      <a:tcPr/>
                    </a:tc>
                    <a:tc>
                      <a:txBody>
                        <a:bodyPr/>
                        <a:lstStyle/>
                        <a:p>
                          <a:r>
                            <a:rPr lang="en-US" dirty="0"/>
                            <a:t>3</a:t>
                          </a:r>
                        </a:p>
                      </a:txBody>
                      <a:tcPr/>
                    </a:tc>
                    <a:extLst>
                      <a:ext uri="{0D108BD9-81ED-4DB2-BD59-A6C34878D82A}">
                        <a16:rowId xmlns:a16="http://schemas.microsoft.com/office/drawing/2014/main" val="1509338056"/>
                      </a:ext>
                    </a:extLst>
                  </a:tr>
                  <a:tr h="29718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832977166"/>
                      </a:ext>
                    </a:extLst>
                  </a:tr>
                  <a:tr h="297180">
                    <a:tc>
                      <a:txBody>
                        <a:bodyPr/>
                        <a:lstStyle/>
                        <a:p>
                          <a:r>
                            <a:rPr lang="en-US" dirty="0"/>
                            <a:t>4</a:t>
                          </a:r>
                        </a:p>
                      </a:txBody>
                      <a:tcPr/>
                    </a:tc>
                    <a:tc>
                      <a:txBody>
                        <a:bodyPr/>
                        <a:lstStyle/>
                        <a:p>
                          <a:r>
                            <a:rPr lang="en-US" dirty="0"/>
                            <a:t>E</a:t>
                          </a:r>
                        </a:p>
                      </a:txBody>
                      <a:tcPr/>
                    </a:tc>
                    <a:tc>
                      <a:txBody>
                        <a:bodyPr/>
                        <a:lstStyle/>
                        <a:p>
                          <a:r>
                            <a:rPr lang="en-US" dirty="0"/>
                            <a:t>a</a:t>
                          </a:r>
                        </a:p>
                      </a:txBody>
                      <a:tcPr/>
                    </a:tc>
                    <a:extLst>
                      <a:ext uri="{0D108BD9-81ED-4DB2-BD59-A6C34878D82A}">
                        <a16:rowId xmlns:a16="http://schemas.microsoft.com/office/drawing/2014/main" val="1157999032"/>
                      </a:ext>
                    </a:extLst>
                  </a:tr>
                  <a:tr h="297180">
                    <a:tc>
                      <a:txBody>
                        <a:bodyPr/>
                        <a:lstStyle/>
                        <a:p>
                          <a:r>
                            <a:rPr lang="en-US" dirty="0"/>
                            <a:t>4</a:t>
                          </a:r>
                        </a:p>
                      </a:txBody>
                      <a:tcPr/>
                    </a:tc>
                    <a:tc>
                      <a:txBody>
                        <a:bodyPr/>
                        <a:lstStyle/>
                        <a:p>
                          <a:r>
                            <a:rPr lang="en-US" dirty="0"/>
                            <a:t>S</a:t>
                          </a:r>
                        </a:p>
                      </a:txBody>
                      <a:tcPr/>
                    </a:tc>
                    <a:tc>
                      <a:txBody>
                        <a:bodyPr/>
                        <a:lstStyle/>
                        <a:p>
                          <a:r>
                            <a:rPr lang="en-US" dirty="0"/>
                            <a:t>5</a:t>
                          </a:r>
                        </a:p>
                      </a:txBody>
                      <a:tcPr/>
                    </a:tc>
                    <a:extLst>
                      <a:ext uri="{0D108BD9-81ED-4DB2-BD59-A6C34878D82A}">
                        <a16:rowId xmlns:a16="http://schemas.microsoft.com/office/drawing/2014/main" val="664075840"/>
                      </a:ext>
                    </a:extLst>
                  </a:tr>
                  <a:tr h="297180">
                    <a:tc>
                      <a:txBody>
                        <a:bodyPr/>
                        <a:lstStyle/>
                        <a:p>
                          <a:r>
                            <a:rPr lang="en-US" dirty="0"/>
                            <a:t>4</a:t>
                          </a:r>
                        </a:p>
                      </a:txBody>
                      <a:tcPr/>
                    </a:tc>
                    <a:tc>
                      <a:txBody>
                        <a:bodyPr/>
                        <a:lstStyle/>
                        <a:p>
                          <a:r>
                            <a:rPr lang="en-US" dirty="0"/>
                            <a:t>N</a:t>
                          </a:r>
                        </a:p>
                      </a:txBody>
                      <a:tcPr/>
                    </a:tc>
                    <a:tc>
                      <a:txBody>
                        <a:bodyPr/>
                        <a:lstStyle/>
                        <a:p>
                          <a:r>
                            <a:rPr lang="en-US" dirty="0"/>
                            <a:t>3</a:t>
                          </a:r>
                        </a:p>
                      </a:txBody>
                      <a:tcPr/>
                    </a:tc>
                    <a:extLst>
                      <a:ext uri="{0D108BD9-81ED-4DB2-BD59-A6C34878D82A}">
                        <a16:rowId xmlns:a16="http://schemas.microsoft.com/office/drawing/2014/main" val="524532115"/>
                      </a:ext>
                    </a:extLst>
                  </a:tr>
                  <a:tr h="29718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748076012"/>
                      </a:ext>
                    </a:extLst>
                  </a:tr>
                </a:tbl>
              </a:graphicData>
            </a:graphic>
          </p:graphicFrame>
        </mc:Fallback>
      </mc:AlternateContent>
      <p:sp>
        <p:nvSpPr>
          <p:cNvPr id="5" name="Oval 4">
            <a:extLst>
              <a:ext uri="{FF2B5EF4-FFF2-40B4-BE49-F238E27FC236}">
                <a16:creationId xmlns:a16="http://schemas.microsoft.com/office/drawing/2014/main" id="{3DC4D7F3-936A-8312-372A-897ECA9C96D0}"/>
              </a:ext>
            </a:extLst>
          </p:cNvPr>
          <p:cNvSpPr/>
          <p:nvPr/>
        </p:nvSpPr>
        <p:spPr>
          <a:xfrm>
            <a:off x="5553970" y="227617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241008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270027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5" grpId="0" animBg="1"/>
      <p:bldP spid="45" grpId="0"/>
      <p:bldP spid="38" grpId="0" animBg="1"/>
      <p:bldP spid="39" grpId="0"/>
      <p:bldP spid="40" grpId="0" animBg="1"/>
      <p:bldP spid="44" grpId="0" animBg="1"/>
      <p:bldP spid="46" grpId="0" animBg="1"/>
      <p:bldP spid="54" grpId="0" animBg="1"/>
      <p:bldP spid="55" grpId="0"/>
      <p:bldP spid="56" grpId="0" animBg="1"/>
      <p:bldP spid="5" grpId="0" animBg="1"/>
      <p:bldP spid="7"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 (i.e., A* to expand fewer nodes).</a:t>
            </a:r>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20548</TotalTime>
  <Words>5856</Words>
  <Application>Microsoft Office PowerPoint</Application>
  <PresentationFormat>On-screen Show (4:3)</PresentationFormat>
  <Paragraphs>895</Paragraphs>
  <Slides>84</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Transition function and available actions</vt:lpstr>
      <vt:lpstr>Example: Romania Vacation</vt:lpstr>
      <vt:lpstr>Example: Vacuum world</vt:lpstr>
      <vt:lpstr>Example: Sliding-tile puzzle</vt:lpstr>
      <vt:lpstr>Example: Robot motion planning</vt:lpstr>
      <vt:lpstr>Solving search problems</vt:lpstr>
      <vt:lpstr>Cycles vs.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Admin</cp:lastModifiedBy>
  <cp:revision>138</cp:revision>
  <dcterms:created xsi:type="dcterms:W3CDTF">2020-09-15T14:04:03Z</dcterms:created>
  <dcterms:modified xsi:type="dcterms:W3CDTF">2024-01-05T05:43:45Z</dcterms:modified>
</cp:coreProperties>
</file>